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8048" r:id="rId2"/>
    <p:sldId id="804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3CB8CB-7E41-4100-A09C-268B0325CE27}"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664EA0-B513-4918-B852-1C952A567C18}" type="slidenum">
              <a:rPr lang="en-US" smtClean="0"/>
              <a:t>‹#›</a:t>
            </a:fld>
            <a:endParaRPr lang="en-US"/>
          </a:p>
        </p:txBody>
      </p:sp>
    </p:spTree>
    <p:extLst>
      <p:ext uri="{BB962C8B-B14F-4D97-AF65-F5344CB8AC3E}">
        <p14:creationId xmlns:p14="http://schemas.microsoft.com/office/powerpoint/2010/main" val="149167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5_Adient-MASTER_copy theme 1 column; 1 photos">
    <p:spTree>
      <p:nvGrpSpPr>
        <p:cNvPr id="1" name=""/>
        <p:cNvGrpSpPr/>
        <p:nvPr/>
      </p:nvGrpSpPr>
      <p:grpSpPr>
        <a:xfrm>
          <a:off x="0" y="0"/>
          <a:ext cx="0" cy="0"/>
          <a:chOff x="0" y="0"/>
          <a:chExt cx="0" cy="0"/>
        </a:xfrm>
      </p:grpSpPr>
      <p:sp>
        <p:nvSpPr>
          <p:cNvPr id="11" name="Text Placeholder 6"/>
          <p:cNvSpPr>
            <a:spLocks noGrp="1"/>
          </p:cNvSpPr>
          <p:nvPr>
            <p:ph type="body" sz="quarter" idx="19" hasCustomPrompt="1"/>
          </p:nvPr>
        </p:nvSpPr>
        <p:spPr>
          <a:xfrm>
            <a:off x="359999" y="0"/>
            <a:ext cx="9612000" cy="914400"/>
          </a:xfrm>
          <a:prstGeom prst="rect">
            <a:avLst/>
          </a:prstGeom>
          <a:noFill/>
        </p:spPr>
        <p:txBody>
          <a:bodyPr lIns="0" tIns="0" rIns="0" bIns="0" anchor="ctr" anchorCtr="0"/>
          <a:lstStyle>
            <a:lvl1pPr marL="0" marR="0" indent="0" algn="l" defTabSz="914400" rtl="0" eaLnBrk="1" fontAlgn="base" latinLnBrk="0" hangingPunct="1">
              <a:lnSpc>
                <a:spcPct val="100000"/>
              </a:lnSpc>
              <a:spcBef>
                <a:spcPct val="0"/>
              </a:spcBef>
              <a:spcAft>
                <a:spcPts val="0"/>
              </a:spcAft>
              <a:buClrTx/>
              <a:buSzTx/>
              <a:buFont typeface="Arial" panose="020B0604020202020204" pitchFamily="34" charset="0"/>
              <a:buNone/>
              <a:tabLst/>
              <a:defRPr sz="2400">
                <a:solidFill>
                  <a:schemeClr val="bg1"/>
                </a:solidFill>
              </a:defRPr>
            </a:lvl1pPr>
            <a:lvl2pPr>
              <a:spcBef>
                <a:spcPts val="0"/>
              </a:spcBef>
              <a:spcAft>
                <a:spcPts val="600"/>
              </a:spcAft>
              <a:defRPr/>
            </a:lvl2pPr>
            <a:lvl3pPr marL="228600" indent="-228600">
              <a:spcBef>
                <a:spcPts val="0"/>
              </a:spcBef>
              <a:spcAft>
                <a:spcPts val="600"/>
              </a:spcAft>
              <a:buClr>
                <a:schemeClr val="accent3"/>
              </a:buClr>
              <a:defRPr/>
            </a:lvl3pPr>
            <a:lvl4pPr>
              <a:spcBef>
                <a:spcPts val="0"/>
              </a:spcBef>
              <a:spcAft>
                <a:spcPts val="600"/>
              </a:spcAft>
              <a:buClr>
                <a:schemeClr val="accent3"/>
              </a:buClr>
              <a:defRPr/>
            </a:lvl4pPr>
            <a:lvl5pPr marL="685800" indent="-228600">
              <a:buClr>
                <a:schemeClr val="tx1"/>
              </a:buClr>
              <a:buFont typeface="Arial" panose="020B0604020202020204" pitchFamily="34" charset="0"/>
              <a:buChar char="•"/>
              <a:defRPr/>
            </a:lvl5pPr>
          </a:lstStyle>
          <a:p>
            <a:pPr lvl="0"/>
            <a:r>
              <a:rPr lang="en-US"/>
              <a:t>Edit Master text styles</a:t>
            </a:r>
          </a:p>
        </p:txBody>
      </p:sp>
      <p:sp>
        <p:nvSpPr>
          <p:cNvPr id="2" name="Footer Placeholder 1"/>
          <p:cNvSpPr>
            <a:spLocks noGrp="1"/>
          </p:cNvSpPr>
          <p:nvPr>
            <p:ph type="ftr" sz="quarter" idx="22"/>
          </p:nvPr>
        </p:nvSpPr>
        <p:spPr>
          <a:xfrm>
            <a:off x="709986" y="6468199"/>
            <a:ext cx="3456000" cy="182880"/>
          </a:xfrm>
          <a:prstGeom prst="rect">
            <a:avLst/>
          </a:prstGeom>
        </p:spPr>
        <p:txBody>
          <a:bodyPr/>
          <a:lstStyle/>
          <a:p>
            <a:r>
              <a:rPr lang="en-US" dirty="0"/>
              <a:t>Global Town Hall / 26 July 2018</a:t>
            </a:r>
          </a:p>
        </p:txBody>
      </p:sp>
      <p:sp>
        <p:nvSpPr>
          <p:cNvPr id="4" name="Picture Placeholder 7"/>
          <p:cNvSpPr>
            <a:spLocks noGrp="1"/>
          </p:cNvSpPr>
          <p:nvPr>
            <p:ph type="pic" sz="quarter" idx="20"/>
          </p:nvPr>
        </p:nvSpPr>
        <p:spPr>
          <a:xfrm>
            <a:off x="6461712" y="1344768"/>
            <a:ext cx="5364000" cy="4811232"/>
          </a:xfrm>
          <a:prstGeom prst="rect">
            <a:avLst/>
          </a:prstGeom>
          <a:noFill/>
        </p:spPr>
        <p:txBody>
          <a:bodyPr rtlCol="0">
            <a:noAutofit/>
          </a:bodyPr>
          <a:lstStyle>
            <a:lvl1pPr>
              <a:defRPr lang="en-US" dirty="0"/>
            </a:lvl1pPr>
          </a:lstStyle>
          <a:p>
            <a:pPr lvl="0"/>
            <a:r>
              <a:rPr lang="en-US" noProof="0" dirty="0"/>
              <a:t>Click icon to add picture</a:t>
            </a:r>
          </a:p>
        </p:txBody>
      </p:sp>
      <p:sp>
        <p:nvSpPr>
          <p:cNvPr id="5" name="Text Placeholder 9"/>
          <p:cNvSpPr>
            <a:spLocks noGrp="1"/>
          </p:cNvSpPr>
          <p:nvPr>
            <p:ph type="body" sz="quarter" idx="28" hasCustomPrompt="1"/>
          </p:nvPr>
        </p:nvSpPr>
        <p:spPr>
          <a:xfrm>
            <a:off x="359997" y="1295999"/>
            <a:ext cx="5364000" cy="4868263"/>
          </a:xfrm>
          <a:prstGeom prst="rect">
            <a:avLst/>
          </a:prstGeom>
          <a:noFill/>
        </p:spPr>
        <p:txBody>
          <a:bodyPr lIns="0" tIns="0" rIns="0" bIns="0" anchor="t" anchorCtr="0"/>
          <a:lstStyle>
            <a:lvl1pPr>
              <a:spcAft>
                <a:spcPts val="600"/>
              </a:spcAft>
              <a:defRPr sz="1800">
                <a:solidFill>
                  <a:schemeClr val="tx2"/>
                </a:solidFill>
              </a:defRPr>
            </a:lvl1pPr>
            <a:lvl2pPr>
              <a:spcAft>
                <a:spcPts val="600"/>
              </a:spcAft>
              <a:defRPr/>
            </a:lvl2pPr>
            <a:lvl3pPr>
              <a:spcAft>
                <a:spcPts val="600"/>
              </a:spcAft>
              <a:buClr>
                <a:schemeClr val="tx2"/>
              </a:buClr>
              <a:defRPr/>
            </a:lvl3pPr>
            <a:lvl4pPr>
              <a:spcAft>
                <a:spcPts val="600"/>
              </a:spcAft>
              <a:buClr>
                <a:schemeClr val="tx2"/>
              </a:buClr>
              <a:defRPr/>
            </a:lvl4pPr>
            <a:lvl5pPr marL="685800" indent="-228600">
              <a:spcAft>
                <a:spcPts val="600"/>
              </a:spcAft>
              <a:buClr>
                <a:schemeClr val="tx1"/>
              </a:buClr>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46895590"/>
      </p:ext>
    </p:extLst>
  </p:cSld>
  <p:clrMapOvr>
    <a:masterClrMapping/>
  </p:clrMapOvr>
  <p:extLst>
    <p:ext uri="{DCECCB84-F9BA-43D5-87BE-67443E8EF086}">
      <p15:sldGuideLst xmlns:p15="http://schemas.microsoft.com/office/powerpoint/2012/main">
        <p15:guide id="1" pos="4067">
          <p15:clr>
            <a:srgbClr val="FBAE40"/>
          </p15:clr>
        </p15:guide>
        <p15:guide id="2" pos="3613">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CB8CB-7E41-4100-A09C-268B0325CE27}" type="datetimeFigureOut">
              <a:rPr lang="en-US" smtClean="0"/>
              <a:t>5/5/2020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64EA0-B513-4918-B852-1C952A567C18}" type="slidenum">
              <a:rPr lang="en-US" smtClean="0"/>
              <a:t>‹#›</a:t>
            </a:fld>
            <a:endParaRPr lang="en-US"/>
          </a:p>
        </p:txBody>
      </p:sp>
    </p:spTree>
    <p:extLst>
      <p:ext uri="{BB962C8B-B14F-4D97-AF65-F5344CB8AC3E}">
        <p14:creationId xmlns:p14="http://schemas.microsoft.com/office/powerpoint/2010/main" val="237465900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jamanetwork.com/journals/jama/fullarticle/2762692"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www.nejm.org/doi/full/10.1056/NEJMc2004973"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8060" y="6235455"/>
            <a:ext cx="817654" cy="431799"/>
          </a:xfrm>
          <a:prstGeom prst="rect">
            <a:avLst/>
          </a:prstGeom>
        </p:spPr>
      </p:pic>
      <p:sp>
        <p:nvSpPr>
          <p:cNvPr id="19" name="Title 1"/>
          <p:cNvSpPr txBox="1">
            <a:spLocks/>
          </p:cNvSpPr>
          <p:nvPr/>
        </p:nvSpPr>
        <p:spPr>
          <a:xfrm>
            <a:off x="595884" y="2843092"/>
            <a:ext cx="11000232" cy="40495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00" b="1" i="0" u="none" strike="noStrike" kern="1200" cap="none" spc="0" normalizeH="0" baseline="0" noProof="0" dirty="0">
              <a:ln>
                <a:noFill/>
              </a:ln>
              <a:solidFill>
                <a:srgbClr val="333333"/>
              </a:solidFill>
              <a:effectLst/>
              <a:uLnTx/>
              <a:uFillTx/>
              <a:latin typeface="Calibri" panose="020F0502020204030204" pitchFamily="34" charset="0"/>
              <a:ea typeface="+mj-ea"/>
              <a:cs typeface="Calibri" panose="020F0502020204030204" pitchFamily="34" charset="0"/>
            </a:endParaRPr>
          </a:p>
        </p:txBody>
      </p:sp>
      <p:sp>
        <p:nvSpPr>
          <p:cNvPr id="27" name="Title 1"/>
          <p:cNvSpPr txBox="1">
            <a:spLocks/>
          </p:cNvSpPr>
          <p:nvPr/>
        </p:nvSpPr>
        <p:spPr>
          <a:xfrm>
            <a:off x="576072" y="2317918"/>
            <a:ext cx="11000232" cy="61236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333333"/>
              </a:solidFill>
              <a:effectLst/>
              <a:uLnTx/>
              <a:uFillTx/>
              <a:latin typeface="Calibri" panose="020F0502020204030204" pitchFamily="34" charset="0"/>
              <a:ea typeface="+mj-ea"/>
              <a:cs typeface="Calibri" panose="020F0502020204030204" pitchFamily="34" charset="0"/>
            </a:endParaRPr>
          </a:p>
        </p:txBody>
      </p:sp>
      <p:pic>
        <p:nvPicPr>
          <p:cNvPr id="8" name="Picture 2">
            <a:extLst>
              <a:ext uri="{FF2B5EF4-FFF2-40B4-BE49-F238E27FC236}">
                <a16:creationId xmlns:a16="http://schemas.microsoft.com/office/drawing/2014/main" id="{F69975FA-37D8-436A-8E19-A9A1B3388317}"/>
              </a:ext>
            </a:extLst>
          </p:cNvPr>
          <p:cNvPicPr>
            <a:picLocks noChangeAspect="1" noChangeArrowheads="1"/>
          </p:cNvPicPr>
          <p:nvPr/>
        </p:nvPicPr>
        <p:blipFill>
          <a:blip r:embed="rId4" cstate="print"/>
          <a:srcRect/>
          <a:stretch>
            <a:fillRect/>
          </a:stretch>
        </p:blipFill>
        <p:spPr bwMode="auto">
          <a:xfrm>
            <a:off x="10428513" y="6171223"/>
            <a:ext cx="482295" cy="464432"/>
          </a:xfrm>
          <a:prstGeom prst="rect">
            <a:avLst/>
          </a:prstGeom>
          <a:noFill/>
          <a:ln w="9525">
            <a:noFill/>
            <a:miter lim="800000"/>
            <a:headEnd/>
            <a:tailEnd/>
          </a:ln>
          <a:effectLst/>
        </p:spPr>
      </p:pic>
      <p:sp>
        <p:nvSpPr>
          <p:cNvPr id="9" name="Title 1">
            <a:extLst>
              <a:ext uri="{FF2B5EF4-FFF2-40B4-BE49-F238E27FC236}">
                <a16:creationId xmlns:a16="http://schemas.microsoft.com/office/drawing/2014/main" id="{260A1C85-93DC-47B4-A092-82E075A30875}"/>
              </a:ext>
            </a:extLst>
          </p:cNvPr>
          <p:cNvSpPr txBox="1">
            <a:spLocks/>
          </p:cNvSpPr>
          <p:nvPr/>
        </p:nvSpPr>
        <p:spPr>
          <a:xfrm>
            <a:off x="0" y="125038"/>
            <a:ext cx="10723299" cy="61236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rPr>
              <a:t>FAQ’s</a:t>
            </a:r>
          </a:p>
        </p:txBody>
      </p:sp>
      <p:sp>
        <p:nvSpPr>
          <p:cNvPr id="10" name="Rectangle 9">
            <a:extLst>
              <a:ext uri="{FF2B5EF4-FFF2-40B4-BE49-F238E27FC236}">
                <a16:creationId xmlns:a16="http://schemas.microsoft.com/office/drawing/2014/main" id="{38F81191-BBF3-4085-BB72-1856A4F7224E}"/>
              </a:ext>
            </a:extLst>
          </p:cNvPr>
          <p:cNvSpPr>
            <a:spLocks noChangeArrowheads="1"/>
          </p:cNvSpPr>
          <p:nvPr/>
        </p:nvSpPr>
        <p:spPr bwMode="auto">
          <a:xfrm>
            <a:off x="-730393" y="968093"/>
            <a:ext cx="13876377" cy="2692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2" tIns="914112" rIns="914112" bIns="914112" numCol="1" anchor="ctr" anchorCtr="0" compatLnSpc="1">
            <a:prstTxWarp prst="textNoShape">
              <a:avLst/>
            </a:prstTxWarp>
            <a:no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8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rPr>
              <a:t>The water does not get hot in the bathroom, we can’t kill germs</a:t>
            </a:r>
          </a:p>
          <a:p>
            <a:pPr marL="6858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The temperature of the water is not the importance or focus point of killing germs.  The process of washing your hands along with disinfectant soap is what kills germs.  We cannot keep the temperature of water high enough to continuously provide hot water.  This would risk burning someone or it being to hot all the time.  </a:t>
            </a:r>
          </a:p>
          <a:p>
            <a:pPr marL="6858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 We need to focus on following the ODS on hand washing in the bathrooms.</a:t>
            </a:r>
          </a:p>
          <a:p>
            <a:pPr marL="6858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As per the Mayo Clinic’s COVID-19 Guidelines for Handwashing:  “Wet your hands with clean, running water – either warm or cold.” </a:t>
            </a:r>
          </a:p>
        </p:txBody>
      </p:sp>
      <p:sp>
        <p:nvSpPr>
          <p:cNvPr id="12" name="Rectangle 11">
            <a:extLst>
              <a:ext uri="{FF2B5EF4-FFF2-40B4-BE49-F238E27FC236}">
                <a16:creationId xmlns:a16="http://schemas.microsoft.com/office/drawing/2014/main" id="{6B0FE6D4-577A-4AEA-B2BC-9A0892EB1358}"/>
              </a:ext>
            </a:extLst>
          </p:cNvPr>
          <p:cNvSpPr>
            <a:spLocks noChangeArrowheads="1"/>
          </p:cNvSpPr>
          <p:nvPr/>
        </p:nvSpPr>
        <p:spPr bwMode="auto">
          <a:xfrm>
            <a:off x="-730394" y="2545027"/>
            <a:ext cx="13876377" cy="2692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2" tIns="914112" rIns="914112" bIns="914112" numCol="1" anchor="ctr" anchorCtr="0" compatLnSpc="1">
            <a:prstTxWarp prst="textNoShape">
              <a:avLst/>
            </a:prstTxWarp>
            <a:no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8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rPr>
              <a:t>Will employees be allowed to take their break on the floor</a:t>
            </a:r>
          </a:p>
          <a:p>
            <a:pPr marL="6858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The break periods will be utilized by the 3</a:t>
            </a:r>
            <a:r>
              <a:rPr kumimoji="0" lang="en-US" sz="2000" b="0" i="0" u="none" strike="noStrike" kern="1200" cap="none" spc="0" normalizeH="0" baseline="3000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rd</a:t>
            </a: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 party company to sanitize workstations.  We recommend employees leave the floor for this process to be completed to the fullest extent provided.</a:t>
            </a:r>
          </a:p>
        </p:txBody>
      </p:sp>
      <p:sp>
        <p:nvSpPr>
          <p:cNvPr id="13" name="Rectangle 12">
            <a:extLst>
              <a:ext uri="{FF2B5EF4-FFF2-40B4-BE49-F238E27FC236}">
                <a16:creationId xmlns:a16="http://schemas.microsoft.com/office/drawing/2014/main" id="{B24386D7-B5E2-4214-B3C5-A239E9368704}"/>
              </a:ext>
            </a:extLst>
          </p:cNvPr>
          <p:cNvSpPr>
            <a:spLocks noChangeArrowheads="1"/>
          </p:cNvSpPr>
          <p:nvPr/>
        </p:nvSpPr>
        <p:spPr bwMode="auto">
          <a:xfrm>
            <a:off x="-842189" y="4055247"/>
            <a:ext cx="13876377" cy="2692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2" tIns="914112" rIns="914112" bIns="914112" numCol="1" anchor="ctr" anchorCtr="0" compatLnSpc="1">
            <a:prstTxWarp prst="textNoShape">
              <a:avLst/>
            </a:prstTxWarp>
            <a:no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8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en-US" sz="2000" b="0"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rPr>
              <a:t>Should we turn off personal fans and ceiling fans to minimize the spread of COVID-19?</a:t>
            </a:r>
          </a:p>
          <a:p>
            <a:pPr marL="6858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5"/>
              </a:rPr>
              <a:t>https://jamanetwork.com/journals/jama/fullarticle/2762692</a:t>
            </a: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p>
          <a:p>
            <a:pPr marL="6858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The virus that causes COVID-19 is mainly transmitted through droplets generated when an infected person coughs, sneezes, or speaks. These droplets are too heavy to hang in the air. They quickly fall on floors or surfaces. You can be infected by breathing in the virus if you are within 6 feet / 2 meters of a person who has COVID-19.</a:t>
            </a:r>
          </a:p>
        </p:txBody>
      </p:sp>
    </p:spTree>
    <p:extLst>
      <p:ext uri="{BB962C8B-B14F-4D97-AF65-F5344CB8AC3E}">
        <p14:creationId xmlns:p14="http://schemas.microsoft.com/office/powerpoint/2010/main" val="272533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8060" y="6235455"/>
            <a:ext cx="817654" cy="431799"/>
          </a:xfrm>
          <a:prstGeom prst="rect">
            <a:avLst/>
          </a:prstGeom>
        </p:spPr>
      </p:pic>
      <p:sp>
        <p:nvSpPr>
          <p:cNvPr id="19" name="Title 1"/>
          <p:cNvSpPr txBox="1">
            <a:spLocks/>
          </p:cNvSpPr>
          <p:nvPr/>
        </p:nvSpPr>
        <p:spPr>
          <a:xfrm>
            <a:off x="595884" y="2843092"/>
            <a:ext cx="11000232" cy="40495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00" b="1" i="0" u="none" strike="noStrike" kern="1200" cap="none" spc="0" normalizeH="0" baseline="0" noProof="0" dirty="0">
              <a:ln>
                <a:noFill/>
              </a:ln>
              <a:solidFill>
                <a:srgbClr val="333333"/>
              </a:solidFill>
              <a:effectLst/>
              <a:uLnTx/>
              <a:uFillTx/>
              <a:latin typeface="Calibri" panose="020F0502020204030204" pitchFamily="34" charset="0"/>
              <a:ea typeface="+mj-ea"/>
              <a:cs typeface="Calibri" panose="020F0502020204030204" pitchFamily="34" charset="0"/>
            </a:endParaRPr>
          </a:p>
        </p:txBody>
      </p:sp>
      <p:sp>
        <p:nvSpPr>
          <p:cNvPr id="27" name="Title 1"/>
          <p:cNvSpPr txBox="1">
            <a:spLocks/>
          </p:cNvSpPr>
          <p:nvPr/>
        </p:nvSpPr>
        <p:spPr>
          <a:xfrm>
            <a:off x="576072" y="2317918"/>
            <a:ext cx="11000232" cy="61236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333333"/>
              </a:solidFill>
              <a:effectLst/>
              <a:uLnTx/>
              <a:uFillTx/>
              <a:latin typeface="Calibri" panose="020F0502020204030204" pitchFamily="34" charset="0"/>
              <a:ea typeface="+mj-ea"/>
              <a:cs typeface="Calibri" panose="020F0502020204030204" pitchFamily="34" charset="0"/>
            </a:endParaRPr>
          </a:p>
        </p:txBody>
      </p:sp>
      <p:pic>
        <p:nvPicPr>
          <p:cNvPr id="8" name="Picture 2">
            <a:extLst>
              <a:ext uri="{FF2B5EF4-FFF2-40B4-BE49-F238E27FC236}">
                <a16:creationId xmlns:a16="http://schemas.microsoft.com/office/drawing/2014/main" id="{F69975FA-37D8-436A-8E19-A9A1B3388317}"/>
              </a:ext>
            </a:extLst>
          </p:cNvPr>
          <p:cNvPicPr>
            <a:picLocks noChangeAspect="1" noChangeArrowheads="1"/>
          </p:cNvPicPr>
          <p:nvPr/>
        </p:nvPicPr>
        <p:blipFill>
          <a:blip r:embed="rId4" cstate="print"/>
          <a:srcRect/>
          <a:stretch>
            <a:fillRect/>
          </a:stretch>
        </p:blipFill>
        <p:spPr bwMode="auto">
          <a:xfrm>
            <a:off x="10428513" y="6171223"/>
            <a:ext cx="482295" cy="464432"/>
          </a:xfrm>
          <a:prstGeom prst="rect">
            <a:avLst/>
          </a:prstGeom>
          <a:noFill/>
          <a:ln w="9525">
            <a:noFill/>
            <a:miter lim="800000"/>
            <a:headEnd/>
            <a:tailEnd/>
          </a:ln>
          <a:effectLst/>
        </p:spPr>
      </p:pic>
      <p:sp>
        <p:nvSpPr>
          <p:cNvPr id="9" name="Title 1">
            <a:extLst>
              <a:ext uri="{FF2B5EF4-FFF2-40B4-BE49-F238E27FC236}">
                <a16:creationId xmlns:a16="http://schemas.microsoft.com/office/drawing/2014/main" id="{260A1C85-93DC-47B4-A092-82E075A30875}"/>
              </a:ext>
            </a:extLst>
          </p:cNvPr>
          <p:cNvSpPr txBox="1">
            <a:spLocks/>
          </p:cNvSpPr>
          <p:nvPr/>
        </p:nvSpPr>
        <p:spPr>
          <a:xfrm>
            <a:off x="0" y="125038"/>
            <a:ext cx="10723299" cy="61236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rPr>
              <a:t>FAQ’s</a:t>
            </a:r>
          </a:p>
        </p:txBody>
      </p:sp>
      <p:sp>
        <p:nvSpPr>
          <p:cNvPr id="10" name="Rectangle 9">
            <a:extLst>
              <a:ext uri="{FF2B5EF4-FFF2-40B4-BE49-F238E27FC236}">
                <a16:creationId xmlns:a16="http://schemas.microsoft.com/office/drawing/2014/main" id="{38F81191-BBF3-4085-BB72-1856A4F7224E}"/>
              </a:ext>
            </a:extLst>
          </p:cNvPr>
          <p:cNvSpPr>
            <a:spLocks noChangeArrowheads="1"/>
          </p:cNvSpPr>
          <p:nvPr/>
        </p:nvSpPr>
        <p:spPr bwMode="auto">
          <a:xfrm>
            <a:off x="-730393" y="968093"/>
            <a:ext cx="13876377" cy="2692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2" tIns="914112" rIns="914112" bIns="914112" numCol="1" anchor="ctr" anchorCtr="0" compatLnSpc="1">
            <a:prstTxWarp prst="textNoShape">
              <a:avLst/>
            </a:prstTxWarp>
            <a:no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8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en-US" sz="2000" b="0"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rPr>
              <a:t>Why aren’t we wearing additional nitrile gloves on top of our work gloves to prevent COVID-19?</a:t>
            </a:r>
          </a:p>
          <a:p>
            <a:pPr marL="6858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Nitrile gloves are not needed in our production environments as they lack the durability in some applications to provide a barrier to other hazards (mainly sharp edges) which just passes on the risk to the next layer.  Additionally, gloves (nitrile or work gloves) require special care in their removal &amp; disposal to ensure it is done in a manner that does not cause further contamination or virus spread.  You should always wash your hands after removing gloves and avoid touching your face with gloves on.</a:t>
            </a:r>
          </a:p>
        </p:txBody>
      </p:sp>
      <p:sp>
        <p:nvSpPr>
          <p:cNvPr id="12" name="Rectangle 11">
            <a:extLst>
              <a:ext uri="{FF2B5EF4-FFF2-40B4-BE49-F238E27FC236}">
                <a16:creationId xmlns:a16="http://schemas.microsoft.com/office/drawing/2014/main" id="{6B0FE6D4-577A-4AEA-B2BC-9A0892EB1358}"/>
              </a:ext>
            </a:extLst>
          </p:cNvPr>
          <p:cNvSpPr>
            <a:spLocks noChangeArrowheads="1"/>
          </p:cNvSpPr>
          <p:nvPr/>
        </p:nvSpPr>
        <p:spPr bwMode="auto">
          <a:xfrm>
            <a:off x="-842189" y="3429000"/>
            <a:ext cx="13876377" cy="2692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2" tIns="914112" rIns="914112" bIns="914112" numCol="1" anchor="ctr" anchorCtr="0" compatLnSpc="1">
            <a:prstTxWarp prst="textNoShape">
              <a:avLst/>
            </a:prstTxWarp>
            <a:noAutofit/>
          </a:bodyPr>
          <a:lstStyle/>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Ø"/>
              <a:tabLst/>
              <a:defRPr/>
            </a:pPr>
            <a:endParaRPr kumimoji="0" lang="en-US" altLang="en-US" sz="2800" b="0" i="0" u="none" strike="noStrike" kern="1200" cap="none" spc="0" normalizeH="0" baseline="0" noProof="0" dirty="0">
              <a:ln>
                <a:noFill/>
              </a:ln>
              <a:solidFill>
                <a:srgbClr val="333333"/>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rPr>
              <a:t>When bringing in material from outside - Why don’t we have to clean everything?</a:t>
            </a:r>
            <a:endParaRPr kumimoji="0" lang="en-US" sz="1400" b="0"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00FF"/>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5"/>
              </a:rPr>
              <a:t>https://www.nejm.org/doi/full/10.1056/NEJMc2004973</a:t>
            </a:r>
            <a:endPar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Calibri" panose="020F0502020204030204" pitchFamily="34" charset="0"/>
                <a:ea typeface="Times New Roman" panose="02020603050405020304" pitchFamily="18" charset="0"/>
                <a:cs typeface="Times New Roman" panose="02020603050405020304" pitchFamily="18" charset="0"/>
              </a:rPr>
              <a:t>We do not clean everything as current science does not require cleaning of everything we bring into our environments for a few reasons.  First - coronavirus matter once resting on a surface does not tend to move unless transferred by touch.  We are unlikely to touch or contact every surface of materials &amp; already for safety we should operate as though any surface we touch could be contaminated.  Second - current information shows the virus lasts up to 24 hours on cardboard, and up to 72 hours on steel &amp; hard plastic.  Natural virus kill is already at play on many of the materials we deal with to minimize the risk of acquiring COVID-19 from materials in the atmospheric conditions we normally work &amp; live in.</a:t>
            </a:r>
            <a:endParaRPr kumimoji="0" lang="en-US" sz="2000" b="0" i="0" u="none" strike="noStrike" kern="1200" cap="none" spc="0" normalizeH="0" baseline="0" noProof="0" dirty="0">
              <a:ln>
                <a:noFill/>
              </a:ln>
              <a:solidFill>
                <a:srgbClr val="003963"/>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4782464"/>
      </p:ext>
    </p:extLst>
  </p:cSld>
  <p:clrMapOvr>
    <a:masterClrMapping/>
  </p:clrMapOvr>
</p:sld>
</file>

<file path=ppt/theme/theme1.xml><?xml version="1.0" encoding="utf-8"?>
<a:theme xmlns:a="http://schemas.openxmlformats.org/drawingml/2006/main" name="1_Office Theme">
  <a:themeElements>
    <a:clrScheme name="Custom 2">
      <a:dk1>
        <a:srgbClr val="333333"/>
      </a:dk1>
      <a:lt1>
        <a:sysClr val="window" lastClr="FFFFFF"/>
      </a:lt1>
      <a:dk2>
        <a:srgbClr val="0C2B55"/>
      </a:dk2>
      <a:lt2>
        <a:srgbClr val="E7E6E6"/>
      </a:lt2>
      <a:accent1>
        <a:srgbClr val="74BED5"/>
      </a:accent1>
      <a:accent2>
        <a:srgbClr val="39BECE"/>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489</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1_Office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Sheila E James</dc:creator>
  <cp:lastModifiedBy>Sheila E James</cp:lastModifiedBy>
  <cp:revision>2</cp:revision>
  <dcterms:created xsi:type="dcterms:W3CDTF">2020-05-06T15:40:17Z</dcterms:created>
  <dcterms:modified xsi:type="dcterms:W3CDTF">2020-05-06T16:02:11Z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5210792-6e5f-4945-9946-e33b2c1b77aa_Enabled">
    <vt:lpwstr>True</vt:lpwstr>
  </property>
  <property fmtid="{D5CDD505-2E9C-101B-9397-08002B2CF9AE}" pid="3" name="MSIP_Label_f5210792-6e5f-4945-9946-e33b2c1b77aa_SiteId">
    <vt:lpwstr>21f195bc-13e5-4339-82ea-ef8b8ecdd0a9</vt:lpwstr>
  </property>
  <property fmtid="{D5CDD505-2E9C-101B-9397-08002B2CF9AE}" pid="4" name="MSIP_Label_f5210792-6e5f-4945-9946-e33b2c1b77aa_Owner">
    <vt:lpwstr>ajamessh@adient.com</vt:lpwstr>
  </property>
  <property fmtid="{D5CDD505-2E9C-101B-9397-08002B2CF9AE}" pid="5" name="MSIP_Label_f5210792-6e5f-4945-9946-e33b2c1b77aa_SetDate">
    <vt:lpwstr>2020-05-06T15:41:20.3021251Z</vt:lpwstr>
  </property>
  <property fmtid="{D5CDD505-2E9C-101B-9397-08002B2CF9AE}" pid="6" name="MSIP_Label_f5210792-6e5f-4945-9946-e33b2c1b77aa_Name">
    <vt:lpwstr>Internal</vt:lpwstr>
  </property>
  <property fmtid="{D5CDD505-2E9C-101B-9397-08002B2CF9AE}" pid="7" name="MSIP_Label_f5210792-6e5f-4945-9946-e33b2c1b77aa_Application">
    <vt:lpwstr>Microsoft Azure Information Protection</vt:lpwstr>
  </property>
  <property fmtid="{D5CDD505-2E9C-101B-9397-08002B2CF9AE}" pid="8" name="MSIP_Label_f5210792-6e5f-4945-9946-e33b2c1b77aa_ActionId">
    <vt:lpwstr>c4148ad6-4c3e-41da-9a2c-4d2cca54f39f</vt:lpwstr>
  </property>
  <property fmtid="{D5CDD505-2E9C-101B-9397-08002B2CF9AE}" pid="9" name="MSIP_Label_f5210792-6e5f-4945-9946-e33b2c1b77aa_Extended_MSFT_Method">
    <vt:lpwstr>Automatic</vt:lpwstr>
  </property>
  <property fmtid="{D5CDD505-2E9C-101B-9397-08002B2CF9AE}" pid="10" name="MSIP_Label_dd77c177-921f-4c67-aad2-9844fb8189cd_Enabled">
    <vt:lpwstr>True</vt:lpwstr>
  </property>
  <property fmtid="{D5CDD505-2E9C-101B-9397-08002B2CF9AE}" pid="11" name="MSIP_Label_dd77c177-921f-4c67-aad2-9844fb8189cd_SiteId">
    <vt:lpwstr>21f195bc-13e5-4339-82ea-ef8b8ecdd0a9</vt:lpwstr>
  </property>
  <property fmtid="{D5CDD505-2E9C-101B-9397-08002B2CF9AE}" pid="12" name="MSIP_Label_dd77c177-921f-4c67-aad2-9844fb8189cd_Owner">
    <vt:lpwstr>ajamessh@adient.com</vt:lpwstr>
  </property>
  <property fmtid="{D5CDD505-2E9C-101B-9397-08002B2CF9AE}" pid="13" name="MSIP_Label_dd77c177-921f-4c67-aad2-9844fb8189cd_SetDate">
    <vt:lpwstr>2020-05-06T15:41:20.3021251Z</vt:lpwstr>
  </property>
  <property fmtid="{D5CDD505-2E9C-101B-9397-08002B2CF9AE}" pid="14" name="MSIP_Label_dd77c177-921f-4c67-aad2-9844fb8189cd_Name">
    <vt:lpwstr>Adient INTERNAL</vt:lpwstr>
  </property>
  <property fmtid="{D5CDD505-2E9C-101B-9397-08002B2CF9AE}" pid="15" name="MSIP_Label_dd77c177-921f-4c67-aad2-9844fb8189cd_Application">
    <vt:lpwstr>Microsoft Azure Information Protection</vt:lpwstr>
  </property>
  <property fmtid="{D5CDD505-2E9C-101B-9397-08002B2CF9AE}" pid="16" name="MSIP_Label_dd77c177-921f-4c67-aad2-9844fb8189cd_ActionId">
    <vt:lpwstr>c4148ad6-4c3e-41da-9a2c-4d2cca54f39f</vt:lpwstr>
  </property>
  <property fmtid="{D5CDD505-2E9C-101B-9397-08002B2CF9AE}" pid="17" name="MSIP_Label_dd77c177-921f-4c67-aad2-9844fb8189cd_Parent">
    <vt:lpwstr>f5210792-6e5f-4945-9946-e33b2c1b77aa</vt:lpwstr>
  </property>
  <property fmtid="{D5CDD505-2E9C-101B-9397-08002B2CF9AE}" pid="18" name="MSIP_Label_dd77c177-921f-4c67-aad2-9844fb8189cd_Extended_MSFT_Method">
    <vt:lpwstr>Automatic</vt:lpwstr>
  </property>
  <property fmtid="{D5CDD505-2E9C-101B-9397-08002B2CF9AE}" pid="19" name="Sensitivity">
    <vt:lpwstr>Internal Adient INTERNAL</vt:lpwstr>
  </property>
</Properties>
</file>